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5.12.2023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5.12.2023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5.12.2023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5.12.2023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1087016"/>
          </a:xfrm>
        </p:spPr>
        <p:txBody>
          <a:bodyPr/>
          <a:lstStyle/>
          <a:p>
            <a:r>
              <a:rPr lang="tr-TR" dirty="0" smtClean="0"/>
              <a:t>HASAN SABRİ ÇAVUŞOĞLU FEN LİSESİ </a:t>
            </a:r>
          </a:p>
          <a:p>
            <a:r>
              <a:rPr lang="tr-TR" dirty="0" smtClean="0"/>
              <a:t>OKUL SAĞLIĞI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6000" dirty="0" smtClean="0"/>
              <a:t>UYUZ </a:t>
            </a:r>
            <a:r>
              <a:rPr lang="tr-TR" sz="6000" dirty="0" smtClean="0"/>
              <a:t>HASTALIĞI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068043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1268760"/>
            <a:ext cx="7924800" cy="4464496"/>
          </a:xfrm>
        </p:spPr>
        <p:txBody>
          <a:bodyPr/>
          <a:lstStyle/>
          <a:p>
            <a:pPr algn="ctr"/>
            <a:r>
              <a:rPr lang="tr-TR" sz="8800" dirty="0" smtClean="0"/>
              <a:t>SAĞLIKLI</a:t>
            </a:r>
            <a:br>
              <a:rPr lang="tr-TR" sz="8800" dirty="0" smtClean="0"/>
            </a:br>
            <a:r>
              <a:rPr lang="tr-TR" sz="8800" dirty="0" smtClean="0"/>
              <a:t>GÜNLER</a:t>
            </a:r>
            <a:endParaRPr lang="tr-TR" sz="8800" dirty="0"/>
          </a:p>
        </p:txBody>
      </p:sp>
    </p:spTree>
    <p:extLst>
      <p:ext uri="{BB962C8B-B14F-4D97-AF65-F5344CB8AC3E}">
        <p14:creationId xmlns:p14="http://schemas.microsoft.com/office/powerpoint/2010/main" val="2904179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UYUZ NEDİR?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İnsan gözü ile </a:t>
            </a:r>
            <a:r>
              <a:rPr lang="tr-TR" dirty="0" smtClean="0"/>
              <a:t>fark edilmeyen </a:t>
            </a:r>
            <a:r>
              <a:rPr lang="tr-TR" dirty="0" err="1" smtClean="0"/>
              <a:t>sarcoptes</a:t>
            </a:r>
            <a:r>
              <a:rPr lang="tr-TR" dirty="0" smtClean="0"/>
              <a:t> </a:t>
            </a:r>
            <a:r>
              <a:rPr lang="tr-TR" dirty="0" err="1" smtClean="0"/>
              <a:t>scabiei</a:t>
            </a:r>
            <a:r>
              <a:rPr lang="tr-TR" dirty="0" smtClean="0"/>
              <a:t> var. </a:t>
            </a:r>
            <a:r>
              <a:rPr lang="tr-TR" dirty="0" err="1" smtClean="0"/>
              <a:t>hominis</a:t>
            </a:r>
            <a:r>
              <a:rPr lang="tr-TR" dirty="0" smtClean="0"/>
              <a:t> adı verilen bir parazitin neden olduğu çok kaşıntılı ve bulaşıcı bir deri hastalığıdır.</a:t>
            </a:r>
            <a:endParaRPr lang="tr-TR" dirty="0"/>
          </a:p>
        </p:txBody>
      </p:sp>
      <p:pic>
        <p:nvPicPr>
          <p:cNvPr id="2050" name="Picture 2" descr="https://www.laviaderm.com/image/catalog/blog/uyuz-hastaligi/uyuz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61048"/>
            <a:ext cx="3096344" cy="191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932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HastalIk</a:t>
            </a:r>
            <a:r>
              <a:rPr lang="tr-TR" dirty="0" smtClean="0"/>
              <a:t> </a:t>
            </a:r>
            <a:r>
              <a:rPr lang="tr-TR" dirty="0" err="1" smtClean="0"/>
              <a:t>kİmlerde</a:t>
            </a:r>
            <a:r>
              <a:rPr lang="tr-TR" dirty="0" smtClean="0"/>
              <a:t> </a:t>
            </a:r>
            <a:r>
              <a:rPr lang="tr-TR" dirty="0"/>
              <a:t>görülür?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Kadın erkek ayrımı yapmadan her iki cinste, tüm yaş gruplarında, tüm etnik gruplarda, tüm sosyoekonomik düzeylerde görülebilir.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Salgınlar </a:t>
            </a:r>
            <a:r>
              <a:rPr lang="tr-TR" dirty="0"/>
              <a:t>yapabilmesi nedeniyle özellikle bakım evleri, yurtlar, yatılı okullar ve toplu yaşanan yerlerde daha sık görülür.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Bağışıklık </a:t>
            </a:r>
            <a:r>
              <a:rPr lang="tr-TR" dirty="0"/>
              <a:t>sistemi iyi olmayan kişilerde klinik tablo daha şiddetlidir. </a:t>
            </a:r>
          </a:p>
        </p:txBody>
      </p:sp>
    </p:spTree>
    <p:extLst>
      <p:ext uri="{BB962C8B-B14F-4D97-AF65-F5344CB8AC3E}">
        <p14:creationId xmlns:p14="http://schemas.microsoft.com/office/powerpoint/2010/main" val="290576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HastalIk</a:t>
            </a:r>
            <a:r>
              <a:rPr lang="tr-TR" dirty="0" smtClean="0"/>
              <a:t> </a:t>
            </a:r>
            <a:r>
              <a:rPr lang="tr-TR" dirty="0" err="1" smtClean="0"/>
              <a:t>nasIl</a:t>
            </a:r>
            <a:r>
              <a:rPr lang="tr-TR" dirty="0" smtClean="0"/>
              <a:t> </a:t>
            </a:r>
            <a:r>
              <a:rPr lang="tr-TR" dirty="0" err="1" smtClean="0"/>
              <a:t>bulaşIr</a:t>
            </a:r>
            <a:r>
              <a:rPr lang="tr-TR" dirty="0"/>
              <a:t>?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Kişiden kişiye yakın temasla (aynı yatakta yatma, ortak giysilerin kullanımı </a:t>
            </a:r>
            <a:r>
              <a:rPr lang="tr-TR" dirty="0" smtClean="0"/>
              <a:t>vs.) </a:t>
            </a:r>
            <a:r>
              <a:rPr lang="tr-TR" dirty="0"/>
              <a:t>genellikle </a:t>
            </a:r>
            <a:r>
              <a:rPr lang="tr-TR" dirty="0" smtClean="0"/>
              <a:t>   15-20 </a:t>
            </a:r>
            <a:r>
              <a:rPr lang="tr-TR" dirty="0"/>
              <a:t>dakikalık bir temas süresinde bulaşır.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Sadece </a:t>
            </a:r>
            <a:r>
              <a:rPr lang="tr-TR" dirty="0"/>
              <a:t>tokalaşma ile bulaşması kolay değildir.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Okul</a:t>
            </a:r>
            <a:r>
              <a:rPr lang="tr-TR" dirty="0"/>
              <a:t>, kışla huzurevi gibi toplu olan alanlarda, bağışıklık sistemi zayıf olanlarda, çocuk ve yaşlılarda bulaşma daha kolaydır. </a:t>
            </a:r>
          </a:p>
        </p:txBody>
      </p:sp>
    </p:spTree>
    <p:extLst>
      <p:ext uri="{BB962C8B-B14F-4D97-AF65-F5344CB8AC3E}">
        <p14:creationId xmlns:p14="http://schemas.microsoft.com/office/powerpoint/2010/main" val="339486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HastalIğIn</a:t>
            </a:r>
            <a:r>
              <a:rPr lang="tr-TR" dirty="0" smtClean="0"/>
              <a:t> </a:t>
            </a:r>
            <a:r>
              <a:rPr lang="tr-TR" dirty="0" err="1" smtClean="0"/>
              <a:t>belİrtİlerİ</a:t>
            </a:r>
            <a:r>
              <a:rPr lang="tr-TR" dirty="0" smtClean="0"/>
              <a:t> </a:t>
            </a:r>
            <a:r>
              <a:rPr lang="tr-TR" dirty="0" err="1" smtClean="0"/>
              <a:t>nelerdİr</a:t>
            </a:r>
            <a:r>
              <a:rPr lang="tr-TR" dirty="0"/>
              <a:t>?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Parazit </a:t>
            </a:r>
            <a:r>
              <a:rPr lang="tr-TR" dirty="0"/>
              <a:t>kişiye geçtikten 4-6 hafta sonra ortaya çıkan ve özellikle geceleri ve sıcakta artan kaşıntı hastalığın en önemli belirtisidir.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Kaşıntı </a:t>
            </a:r>
            <a:r>
              <a:rPr lang="tr-TR" dirty="0"/>
              <a:t>en çok el parmak araları, el bileğinin içi yüzü, koltuk altları, kulak arkaları, bel bölgesi, ayak bilekleri, ayaklar ve kalçalarda şiddetlidir.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Kadınlarda </a:t>
            </a:r>
            <a:r>
              <a:rPr lang="tr-TR" dirty="0"/>
              <a:t>meme uçları ve çevresi, erkeklerde genital bölge kaşıntıları çok tipiktir.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Erişkinlerde </a:t>
            </a:r>
            <a:r>
              <a:rPr lang="tr-TR" dirty="0"/>
              <a:t>avuç içi ve ayak tabanlarında, yüz ve boyun bölgesinde genellikle kaşıntı olmazken çocuklarda bu alanlarda da kaşıntı ve hastalığa ait deri bulguları görülmektedir.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0950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HastalIğIn</a:t>
            </a:r>
            <a:r>
              <a:rPr lang="tr-TR" dirty="0"/>
              <a:t> </a:t>
            </a:r>
            <a:r>
              <a:rPr lang="tr-TR" dirty="0" err="1"/>
              <a:t>belİrtİlerİ</a:t>
            </a:r>
            <a:r>
              <a:rPr lang="tr-TR" dirty="0"/>
              <a:t> </a:t>
            </a:r>
            <a:r>
              <a:rPr lang="tr-TR" dirty="0" err="1"/>
              <a:t>nelerdİr</a:t>
            </a:r>
            <a:r>
              <a:rPr lang="tr-TR" dirty="0"/>
              <a:t>?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Hastalığa ait en belirgin lezyon en sık parmaklar arasında gözlenen parazitin içinde yaşadığı, gri beyaz renkli, 1-10 mm uzunluğundaki tünel olarak adlandırılan yapılardır.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Tüneller </a:t>
            </a:r>
            <a:r>
              <a:rPr lang="tr-TR" dirty="0"/>
              <a:t>klinik olarak dalgalı ya da kırık bir çizgi halinde görülür.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Bunun </a:t>
            </a:r>
            <a:r>
              <a:rPr lang="tr-TR" dirty="0"/>
              <a:t>dışında deride kaşınmaya bağlı kaşıntı izleri, küçük kabarcıklar ve sertlikler görülebilir. </a:t>
            </a:r>
          </a:p>
        </p:txBody>
      </p:sp>
      <p:pic>
        <p:nvPicPr>
          <p:cNvPr id="1028" name="Picture 4" descr="https://www.laviaderm.com/image/catalog/blog/uyuz-hastaligi/uyuz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49080"/>
            <a:ext cx="3456384" cy="1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201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NasIl</a:t>
            </a:r>
            <a:r>
              <a:rPr lang="tr-TR" dirty="0" smtClean="0"/>
              <a:t> </a:t>
            </a:r>
            <a:r>
              <a:rPr lang="tr-TR" dirty="0" err="1" smtClean="0"/>
              <a:t>tedavİ</a:t>
            </a:r>
            <a:r>
              <a:rPr lang="tr-TR" dirty="0" smtClean="0"/>
              <a:t> </a:t>
            </a:r>
            <a:r>
              <a:rPr lang="tr-TR" dirty="0" err="1" smtClean="0"/>
              <a:t>edİlİr</a:t>
            </a:r>
            <a:r>
              <a:rPr lang="tr-TR" dirty="0"/>
              <a:t>?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Tedavi kişinin yaşına, bağışıklık sisteminin durumuna göre değişkenlik gösterir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Aynı </a:t>
            </a:r>
            <a:r>
              <a:rPr lang="tr-TR" dirty="0"/>
              <a:t>yaşam ortamını paylaşan tüm aile bireylerinin, o anda aktif şikâyetleri olmasa bile aynı anda tedavi edilmesi tedavinin başarısını etkileyen en önemli noktalardan birisidir.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Doktorunuz </a:t>
            </a:r>
            <a:r>
              <a:rPr lang="tr-TR" dirty="0"/>
              <a:t>yaşınıza, şikâyetlerinizin durumuna göre size tedavi önerisinde bulunacaktır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İlaç uygulamadan </a:t>
            </a:r>
            <a:r>
              <a:rPr lang="tr-TR" dirty="0"/>
              <a:t>önce mutlaka iyi bir banyo ve keselenme şarttır. Bu, derinin hemen altına yerleşmiş parazitle ilacın temasını kolaylaştıracaktır. </a:t>
            </a:r>
          </a:p>
        </p:txBody>
      </p:sp>
    </p:spTree>
    <p:extLst>
      <p:ext uri="{BB962C8B-B14F-4D97-AF65-F5344CB8AC3E}">
        <p14:creationId xmlns:p14="http://schemas.microsoft.com/office/powerpoint/2010/main" val="379181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10872" cy="1143000"/>
          </a:xfrm>
        </p:spPr>
        <p:txBody>
          <a:bodyPr>
            <a:normAutofit/>
          </a:bodyPr>
          <a:lstStyle/>
          <a:p>
            <a:r>
              <a:rPr lang="tr-TR" dirty="0" err="1"/>
              <a:t>tedavİ</a:t>
            </a:r>
            <a:r>
              <a:rPr lang="tr-TR" dirty="0"/>
              <a:t> </a:t>
            </a:r>
            <a:r>
              <a:rPr lang="tr-TR" dirty="0" err="1" smtClean="0"/>
              <a:t>esnasInda</a:t>
            </a:r>
            <a:r>
              <a:rPr lang="tr-TR" dirty="0" smtClean="0"/>
              <a:t> </a:t>
            </a:r>
            <a:r>
              <a:rPr lang="tr-TR" dirty="0"/>
              <a:t>nelere </a:t>
            </a:r>
            <a:r>
              <a:rPr lang="tr-TR" dirty="0" err="1" smtClean="0"/>
              <a:t>dİkkat</a:t>
            </a:r>
            <a:r>
              <a:rPr lang="tr-TR" dirty="0" smtClean="0"/>
              <a:t> </a:t>
            </a:r>
            <a:r>
              <a:rPr lang="tr-TR" dirty="0" err="1" smtClean="0"/>
              <a:t>edİlmelİdİr</a:t>
            </a:r>
            <a:r>
              <a:rPr lang="tr-TR" dirty="0"/>
              <a:t>?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Tedavide </a:t>
            </a:r>
            <a:r>
              <a:rPr lang="tr-TR" dirty="0"/>
              <a:t>değişik ilaçlar kullanılabilmekle birlikte, hangi ilaç kullanılırsa kullanılsın uyulması gereken bazı kurallar vardır: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>
              <a:buFont typeface="+mj-lt"/>
              <a:buAutoNum type="arabicPeriod"/>
            </a:pPr>
            <a:r>
              <a:rPr lang="tr-TR" dirty="0"/>
              <a:t>Aynı yaşam ortamını paylaşan kişilerin eş zamanlı tedavi edilmeleri çok önemlidir. </a:t>
            </a:r>
            <a:endParaRPr lang="tr-TR" dirty="0"/>
          </a:p>
          <a:p>
            <a:pPr>
              <a:buFont typeface="+mj-lt"/>
              <a:buAutoNum type="arabicPeriod"/>
            </a:pPr>
            <a:endParaRPr lang="tr-TR" dirty="0" smtClean="0"/>
          </a:p>
          <a:p>
            <a:pPr>
              <a:buFont typeface="+mj-lt"/>
              <a:buAutoNum type="arabicPeriod"/>
            </a:pPr>
            <a:r>
              <a:rPr lang="tr-TR" dirty="0" smtClean="0"/>
              <a:t>Son </a:t>
            </a:r>
            <a:r>
              <a:rPr lang="tr-TR" dirty="0"/>
              <a:t>1 hafta içinde kullanılmış tüm kıyafet, çamaşır ve yatak takımlarının en az 60 derecede yıkanması ve ütülenmesi gereklidir. </a:t>
            </a:r>
          </a:p>
          <a:p>
            <a:pPr>
              <a:buFont typeface="+mj-lt"/>
              <a:buAutoNum type="arabicPeriod"/>
            </a:pPr>
            <a:endParaRPr lang="tr-TR" dirty="0"/>
          </a:p>
        </p:txBody>
      </p:sp>
      <p:pic>
        <p:nvPicPr>
          <p:cNvPr id="3074" name="Picture 2" descr="Lo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856" y="4264470"/>
            <a:ext cx="2454264" cy="16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61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10872" cy="1143000"/>
          </a:xfrm>
        </p:spPr>
        <p:txBody>
          <a:bodyPr>
            <a:normAutofit/>
          </a:bodyPr>
          <a:lstStyle/>
          <a:p>
            <a:r>
              <a:rPr lang="tr-TR" dirty="0" err="1"/>
              <a:t>tedavİ</a:t>
            </a:r>
            <a:r>
              <a:rPr lang="tr-TR" dirty="0"/>
              <a:t> </a:t>
            </a:r>
            <a:r>
              <a:rPr lang="tr-TR" dirty="0" err="1" smtClean="0"/>
              <a:t>esnasInda</a:t>
            </a:r>
            <a:r>
              <a:rPr lang="tr-TR" dirty="0" smtClean="0"/>
              <a:t> </a:t>
            </a:r>
            <a:r>
              <a:rPr lang="tr-TR" dirty="0"/>
              <a:t>nelere </a:t>
            </a:r>
            <a:r>
              <a:rPr lang="tr-TR" dirty="0" err="1" smtClean="0"/>
              <a:t>dİkkat</a:t>
            </a:r>
            <a:r>
              <a:rPr lang="tr-TR" dirty="0" smtClean="0"/>
              <a:t> </a:t>
            </a:r>
            <a:r>
              <a:rPr lang="tr-TR" dirty="0" err="1" smtClean="0"/>
              <a:t>edİlmelİdİr</a:t>
            </a:r>
            <a:r>
              <a:rPr lang="tr-TR" dirty="0"/>
              <a:t>?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 startAt="4"/>
            </a:pPr>
            <a:r>
              <a:rPr lang="tr-TR" dirty="0"/>
              <a:t>Losyonlar kullanıldığında ilacın tüm vücut yüzeyine uygulanmasına dikkat edilmelidir. </a:t>
            </a:r>
          </a:p>
          <a:p>
            <a:pPr>
              <a:buFont typeface="+mj-lt"/>
              <a:buAutoNum type="arabicPeriod" startAt="4"/>
            </a:pPr>
            <a:endParaRPr lang="tr-TR" dirty="0" smtClean="0"/>
          </a:p>
          <a:p>
            <a:pPr>
              <a:buFont typeface="+mj-lt"/>
              <a:buAutoNum type="arabicPeriod" startAt="4"/>
            </a:pPr>
            <a:r>
              <a:rPr lang="tr-TR" dirty="0" smtClean="0"/>
              <a:t>Yıkanamayacak </a:t>
            </a:r>
            <a:r>
              <a:rPr lang="tr-TR" dirty="0"/>
              <a:t>eşyaların ağzı bağlı olan bir poşet içerisinde ortalama yedi gün saklanması yeterli olacaktır</a:t>
            </a:r>
            <a:r>
              <a:rPr lang="tr-TR" dirty="0" smtClean="0"/>
              <a:t>.</a:t>
            </a:r>
          </a:p>
          <a:p>
            <a:pPr>
              <a:buFont typeface="+mj-lt"/>
              <a:buAutoNum type="arabicPeriod" startAt="4"/>
            </a:pPr>
            <a:endParaRPr lang="tr-TR" dirty="0"/>
          </a:p>
          <a:p>
            <a:pPr>
              <a:buFont typeface="+mj-lt"/>
              <a:buAutoNum type="arabicPeriod" startAt="4"/>
            </a:pPr>
            <a:r>
              <a:rPr lang="tr-TR" dirty="0"/>
              <a:t>Başarılı bir tedavi sonrasında dahi kaşıntı ve hastalık bulgularının 2-6 hafta kadar devam edebileceği unutulmamalıdır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2982505"/>
      </p:ext>
    </p:extLst>
  </p:cSld>
  <p:clrMapOvr>
    <a:masterClrMapping/>
  </p:clrMapOvr>
</p:sld>
</file>

<file path=ppt/theme/theme1.xml><?xml version="1.0" encoding="utf-8"?>
<a:theme xmlns:a="http://schemas.openxmlformats.org/drawingml/2006/main" name="Ufuk">
  <a:themeElements>
    <a:clrScheme name="Ufuk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Ufuk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Ufuk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109</TotalTime>
  <Words>469</Words>
  <Application>Microsoft Office PowerPoint</Application>
  <PresentationFormat>Ekran Gösterisi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Ufuk</vt:lpstr>
      <vt:lpstr>UYUZ HASTALIĞI</vt:lpstr>
      <vt:lpstr>UYUZ NEDİR?</vt:lpstr>
      <vt:lpstr>HastalIk kİmlerde görülür?</vt:lpstr>
      <vt:lpstr>HastalIk nasIl bulaşIr? </vt:lpstr>
      <vt:lpstr>HastalIğIn belİrtİlerİ nelerdİr? </vt:lpstr>
      <vt:lpstr>HastalIğIn belİrtİlerİ nelerdİr? </vt:lpstr>
      <vt:lpstr>NasIl tedavİ edİlİr? </vt:lpstr>
      <vt:lpstr>tedavİ esnasInda nelere dİkkat edİlmelİdİr? </vt:lpstr>
      <vt:lpstr>tedavİ esnasInda nelere dİkkat edİlmelİdİr? </vt:lpstr>
      <vt:lpstr>SAĞLIKLI GÜNLER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casper</cp:lastModifiedBy>
  <cp:revision>12</cp:revision>
  <dcterms:modified xsi:type="dcterms:W3CDTF">2023-12-05T07:21:17Z</dcterms:modified>
</cp:coreProperties>
</file>